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gaB3DGkzfo8+crM/MITjSVELNp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https://musiclab.chromeexperiments.com/Spectrogram/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usiclab.chromeexperiments.com/Spectrogram/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IUDTlvagjJA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hyperlink" Target="https://www.avisoft.com/sounds/killer%20whales%20calls%20and%20clicks%20-%20heike%20vester.wav" TargetMode="External"/><Relationship Id="rId5" Type="http://schemas.openxmlformats.org/officeDocument/2006/relationships/hyperlink" Target="https://www.avisoft.com/sounds/horse.wav" TargetMode="External"/><Relationship Id="rId6" Type="http://schemas.openxmlformats.org/officeDocument/2006/relationships/hyperlink" Target="https://www.avisoft.com/sounds/haussp.wav" TargetMode="External"/><Relationship Id="rId7" Type="http://schemas.openxmlformats.org/officeDocument/2006/relationships/hyperlink" Target="https://www.avisoft.com/sounds/frogs.wav" TargetMode="External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Relationship Id="rId4" Type="http://schemas.openxmlformats.org/officeDocument/2006/relationships/hyperlink" Target="https://www.avisoft.com/sounds/killer%20whales%20calls%20and%20clicks%20-%20heike%20vester.wav" TargetMode="External"/><Relationship Id="rId10" Type="http://schemas.openxmlformats.org/officeDocument/2006/relationships/hyperlink" Target="https://www.avisoft.com/sounds/frogs.wav" TargetMode="External"/><Relationship Id="rId9" Type="http://schemas.openxmlformats.org/officeDocument/2006/relationships/image" Target="../media/image17.gif"/><Relationship Id="rId5" Type="http://schemas.openxmlformats.org/officeDocument/2006/relationships/hyperlink" Target="https://www.avisoft.com/sounds/horse.wav" TargetMode="External"/><Relationship Id="rId6" Type="http://schemas.openxmlformats.org/officeDocument/2006/relationships/image" Target="../media/image19.gif"/><Relationship Id="rId7" Type="http://schemas.openxmlformats.org/officeDocument/2006/relationships/image" Target="../media/image14.gif"/><Relationship Id="rId8" Type="http://schemas.openxmlformats.org/officeDocument/2006/relationships/hyperlink" Target="https://www.avisoft.com/sounds/haussp.wav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Relationship Id="rId4" Type="http://schemas.openxmlformats.org/officeDocument/2006/relationships/image" Target="../media/image19.gif"/><Relationship Id="rId5" Type="http://schemas.openxmlformats.org/officeDocument/2006/relationships/image" Target="../media/image14.gif"/><Relationship Id="rId6" Type="http://schemas.openxmlformats.org/officeDocument/2006/relationships/image" Target="../media/image17.gif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" y="0"/>
            <a:ext cx="91439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613950" y="96450"/>
            <a:ext cx="7916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does your spectrogram look like? Test it out </a:t>
            </a:r>
            <a:r>
              <a:rPr b="1" i="0" lang="en" sz="2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b="1"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5000" y="695400"/>
            <a:ext cx="6424376" cy="420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/>
          <p:nvPr/>
        </p:nvSpPr>
        <p:spPr>
          <a:xfrm>
            <a:off x="0" y="0"/>
            <a:ext cx="40908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602750" y="3346888"/>
            <a:ext cx="3278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does our brain know where the sound is coming from? </a:t>
            </a:r>
            <a:endParaRPr b="1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15275" y="389063"/>
            <a:ext cx="3213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Imagine the tunes from a hummingbird high up in the sky.  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715275" y="1706425"/>
            <a:ext cx="3213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bird is far away, but we still know which direction to look up at.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35540" l="44195" r="17500" t="8308"/>
          <a:stretch/>
        </p:blipFill>
        <p:spPr>
          <a:xfrm rot="-478377">
            <a:off x="5871772" y="252858"/>
            <a:ext cx="3109459" cy="256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26479" l="15572" r="57519" t="26409"/>
          <a:stretch/>
        </p:blipFill>
        <p:spPr>
          <a:xfrm>
            <a:off x="4395175" y="1462650"/>
            <a:ext cx="1868827" cy="18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'll need headphones for this to work. Make sure there is no noise around, close your eyes, turn the volume up a little bit, hold and press headphone on your ears for better hearing, play it and enjoy this impressive audio work ( illusion ). Not a screamer not a prank!&#10;&#10;Audio credit: The original audio is created by QSound Lab. I put it into this video and uploaded about 14 years ago to YouTube. See https://www.qsound.com/demos/binaural-audio.htm" id="69" name="Google Shape;69;p3" title="Virtual Barber Shop (Audio...use headphones, close ur eyes)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1500" y="1447200"/>
            <a:ext cx="3697775" cy="2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581800" y="297375"/>
            <a:ext cx="791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Humans are very good at localizing sound! 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460950" y="1519525"/>
            <a:ext cx="4337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 this fun demo and put your ears to the test! 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you feel like you are actually getting a haircut?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500" y="1447199"/>
            <a:ext cx="3697774" cy="277333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/>
          <p:nvPr/>
        </p:nvSpPr>
        <p:spPr>
          <a:xfrm>
            <a:off x="581800" y="297375"/>
            <a:ext cx="791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Humans are very good at localizing sound! 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460950" y="1519525"/>
            <a:ext cx="4337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 this fun demo and put your ears to the test! 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you feel like you are actually getting a haircut?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/>
        </p:nvSpPr>
        <p:spPr>
          <a:xfrm>
            <a:off x="613950" y="251100"/>
            <a:ext cx="791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does this illusion </a:t>
            </a:r>
            <a:r>
              <a:rPr b="1"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</a:t>
            </a:r>
            <a:r>
              <a:rPr b="1"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318450" y="1194825"/>
            <a:ext cx="49992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 will arrive first at whichever ear it is closest to. Your brain calculates the difference between when each ear hears a sound to figure out exactly where the sound is coming from!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318450" y="2747525"/>
            <a:ext cx="4999200" cy="2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Owls, which have remarkable hearing</a:t>
            </a:r>
            <a:r>
              <a:rPr lang="en" sz="1800">
                <a:solidFill>
                  <a:schemeClr val="dk2"/>
                </a:solidFill>
              </a:rPr>
              <a:t> that allows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them to find food in the dark</a:t>
            </a:r>
            <a:r>
              <a:rPr lang="en" sz="1800">
                <a:solidFill>
                  <a:schemeClr val="dk2"/>
                </a:solidFill>
              </a:rPr>
              <a:t>, 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" sz="1800">
                <a:solidFill>
                  <a:schemeClr val="dk2"/>
                </a:solidFill>
              </a:rPr>
              <a:t>one ear higher than the other. This helps them locate 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source of sounds </a:t>
            </a:r>
            <a:r>
              <a:rPr lang="en" sz="1800">
                <a:solidFill>
                  <a:schemeClr val="dk2"/>
                </a:solidFill>
              </a:rPr>
              <a:t>even better!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0" l="10806" r="9853" t="0"/>
          <a:stretch/>
        </p:blipFill>
        <p:spPr>
          <a:xfrm>
            <a:off x="5484150" y="2429513"/>
            <a:ext cx="3449251" cy="20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5573600" y="2571750"/>
            <a:ext cx="263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Right ear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7749875" y="3786400"/>
            <a:ext cx="263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Left ear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 walk cycle animation - YouTube" id="93" name="Google Shape;93;p6"/>
          <p:cNvPicPr preferRelativeResize="0"/>
          <p:nvPr/>
        </p:nvPicPr>
        <p:blipFill rotWithShape="1">
          <a:blip r:embed="rId3">
            <a:alphaModFix/>
          </a:blip>
          <a:srcRect b="0" l="18457" r="19334" t="0"/>
          <a:stretch/>
        </p:blipFill>
        <p:spPr>
          <a:xfrm flipH="1">
            <a:off x="3748574" y="1444025"/>
            <a:ext cx="1790801" cy="18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/>
        </p:nvSpPr>
        <p:spPr>
          <a:xfrm>
            <a:off x="613950" y="152725"/>
            <a:ext cx="7916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 do some animals sound so different from each other?</a:t>
            </a:r>
            <a:endParaRPr b="1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5688775" y="1149375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Killer Whale: </a:t>
            </a:r>
            <a:r>
              <a:rPr b="0" i="0" lang="en" sz="18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2682313" y="1133175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Horse: </a:t>
            </a:r>
            <a:r>
              <a:rPr b="0" i="0" lang="en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2859625" y="3321350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House sparrow: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-33825" y="1112275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Frog: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8">
            <a:alphaModFix/>
          </a:blip>
          <a:srcRect b="0" l="41220" r="27800" t="53716"/>
          <a:stretch/>
        </p:blipFill>
        <p:spPr>
          <a:xfrm>
            <a:off x="3997075" y="3752825"/>
            <a:ext cx="1587048" cy="133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8">
            <a:alphaModFix/>
          </a:blip>
          <a:srcRect b="43992" l="4134" r="64180" t="0"/>
          <a:stretch/>
        </p:blipFill>
        <p:spPr>
          <a:xfrm>
            <a:off x="6711763" y="1573725"/>
            <a:ext cx="1587048" cy="15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 rotWithShape="1">
          <a:blip r:embed="rId8">
            <a:alphaModFix/>
          </a:blip>
          <a:srcRect b="50092" l="65084" r="2624" t="3622"/>
          <a:stretch/>
        </p:blipFill>
        <p:spPr>
          <a:xfrm>
            <a:off x="953338" y="1638924"/>
            <a:ext cx="1557734" cy="1255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6"/>
          <p:cNvGrpSpPr/>
          <p:nvPr/>
        </p:nvGrpSpPr>
        <p:grpSpPr>
          <a:xfrm>
            <a:off x="6492638" y="1149375"/>
            <a:ext cx="2073600" cy="2039400"/>
            <a:chOff x="704375" y="1133175"/>
            <a:chExt cx="2073600" cy="2039400"/>
          </a:xfrm>
        </p:grpSpPr>
        <p:sp>
          <p:nvSpPr>
            <p:cNvPr id="103" name="Google Shape;103;p6"/>
            <p:cNvSpPr/>
            <p:nvPr/>
          </p:nvSpPr>
          <p:spPr>
            <a:xfrm>
              <a:off x="704375" y="1594575"/>
              <a:ext cx="2073600" cy="1578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704375" y="1133175"/>
              <a:ext cx="13356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6"/>
          <p:cNvGrpSpPr/>
          <p:nvPr/>
        </p:nvGrpSpPr>
        <p:grpSpPr>
          <a:xfrm>
            <a:off x="3607163" y="1165575"/>
            <a:ext cx="2073612" cy="2007000"/>
            <a:chOff x="3607163" y="1165575"/>
            <a:chExt cx="2073612" cy="2007000"/>
          </a:xfrm>
        </p:grpSpPr>
        <p:sp>
          <p:nvSpPr>
            <p:cNvPr id="106" name="Google Shape;106;p6"/>
            <p:cNvSpPr/>
            <p:nvPr/>
          </p:nvSpPr>
          <p:spPr>
            <a:xfrm>
              <a:off x="3607175" y="1594575"/>
              <a:ext cx="2073600" cy="1578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607163" y="1165575"/>
              <a:ext cx="9000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695400" y="1112275"/>
            <a:ext cx="2073600" cy="2039400"/>
            <a:chOff x="6313350" y="1133175"/>
            <a:chExt cx="2073600" cy="2039400"/>
          </a:xfrm>
        </p:grpSpPr>
        <p:sp>
          <p:nvSpPr>
            <p:cNvPr id="109" name="Google Shape;109;p6"/>
            <p:cNvSpPr/>
            <p:nvPr/>
          </p:nvSpPr>
          <p:spPr>
            <a:xfrm>
              <a:off x="6313350" y="1594575"/>
              <a:ext cx="2073600" cy="1578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6313378" y="1133175"/>
              <a:ext cx="10326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3575000" y="3369375"/>
            <a:ext cx="2147400" cy="1717200"/>
            <a:chOff x="3575000" y="3369375"/>
            <a:chExt cx="2147400" cy="1717200"/>
          </a:xfrm>
        </p:grpSpPr>
        <p:sp>
          <p:nvSpPr>
            <p:cNvPr id="112" name="Google Shape;112;p6"/>
            <p:cNvSpPr/>
            <p:nvPr/>
          </p:nvSpPr>
          <p:spPr>
            <a:xfrm>
              <a:off x="3575000" y="3830775"/>
              <a:ext cx="2147400" cy="12558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76753" y="3369375"/>
              <a:ext cx="15825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 walk cycle animation - YouTube"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18457" r="19334" t="0"/>
          <a:stretch/>
        </p:blipFill>
        <p:spPr>
          <a:xfrm flipH="1">
            <a:off x="3748574" y="1444025"/>
            <a:ext cx="1790801" cy="18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 txBox="1"/>
          <p:nvPr/>
        </p:nvSpPr>
        <p:spPr>
          <a:xfrm>
            <a:off x="613950" y="152725"/>
            <a:ext cx="7916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 do some animals sound so different from each other?</a:t>
            </a:r>
            <a:endParaRPr b="1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41220" r="27800" t="53716"/>
          <a:stretch/>
        </p:blipFill>
        <p:spPr>
          <a:xfrm>
            <a:off x="3997075" y="3752825"/>
            <a:ext cx="1587048" cy="133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 b="43992" l="4134" r="64180" t="0"/>
          <a:stretch/>
        </p:blipFill>
        <p:spPr>
          <a:xfrm>
            <a:off x="6711763" y="1573725"/>
            <a:ext cx="1587048" cy="15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 b="50092" l="65084" r="2624" t="3622"/>
          <a:stretch/>
        </p:blipFill>
        <p:spPr>
          <a:xfrm>
            <a:off x="953338" y="1638924"/>
            <a:ext cx="1557734" cy="1255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7"/>
          <p:cNvGrpSpPr/>
          <p:nvPr/>
        </p:nvGrpSpPr>
        <p:grpSpPr>
          <a:xfrm>
            <a:off x="6492638" y="1149375"/>
            <a:ext cx="2073600" cy="2039400"/>
            <a:chOff x="704375" y="1133175"/>
            <a:chExt cx="2073600" cy="2039400"/>
          </a:xfrm>
        </p:grpSpPr>
        <p:sp>
          <p:nvSpPr>
            <p:cNvPr id="124" name="Google Shape;124;p7"/>
            <p:cNvSpPr/>
            <p:nvPr/>
          </p:nvSpPr>
          <p:spPr>
            <a:xfrm>
              <a:off x="704375" y="1594575"/>
              <a:ext cx="2073600" cy="1578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704375" y="1133175"/>
              <a:ext cx="13356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3607163" y="1165575"/>
            <a:ext cx="2073612" cy="2007000"/>
            <a:chOff x="3607163" y="1165575"/>
            <a:chExt cx="2073612" cy="2007000"/>
          </a:xfrm>
        </p:grpSpPr>
        <p:sp>
          <p:nvSpPr>
            <p:cNvPr id="127" name="Google Shape;127;p7"/>
            <p:cNvSpPr/>
            <p:nvPr/>
          </p:nvSpPr>
          <p:spPr>
            <a:xfrm>
              <a:off x="3607175" y="1594575"/>
              <a:ext cx="2073600" cy="1578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3607163" y="1165575"/>
              <a:ext cx="9000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7"/>
          <p:cNvGrpSpPr/>
          <p:nvPr/>
        </p:nvGrpSpPr>
        <p:grpSpPr>
          <a:xfrm>
            <a:off x="695400" y="1112275"/>
            <a:ext cx="2073600" cy="2039400"/>
            <a:chOff x="6313350" y="1133175"/>
            <a:chExt cx="2073600" cy="2039400"/>
          </a:xfrm>
        </p:grpSpPr>
        <p:sp>
          <p:nvSpPr>
            <p:cNvPr id="130" name="Google Shape;130;p7"/>
            <p:cNvSpPr/>
            <p:nvPr/>
          </p:nvSpPr>
          <p:spPr>
            <a:xfrm>
              <a:off x="6313350" y="1594575"/>
              <a:ext cx="2073600" cy="1578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313378" y="1133175"/>
              <a:ext cx="10326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7"/>
          <p:cNvGrpSpPr/>
          <p:nvPr/>
        </p:nvGrpSpPr>
        <p:grpSpPr>
          <a:xfrm>
            <a:off x="3575000" y="3369375"/>
            <a:ext cx="2147400" cy="1717200"/>
            <a:chOff x="3575000" y="3369375"/>
            <a:chExt cx="2147400" cy="1717200"/>
          </a:xfrm>
        </p:grpSpPr>
        <p:sp>
          <p:nvSpPr>
            <p:cNvPr id="133" name="Google Shape;133;p7"/>
            <p:cNvSpPr/>
            <p:nvPr/>
          </p:nvSpPr>
          <p:spPr>
            <a:xfrm>
              <a:off x="3575000" y="3830775"/>
              <a:ext cx="2147400" cy="12558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3576753" y="3369375"/>
              <a:ext cx="1582500" cy="4614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2600" y="1149375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4375" y="115597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9838" y="115597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4699" y="3369375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7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4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98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5000" y="1617475"/>
            <a:ext cx="2322475" cy="1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5689725" y="1151125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Killer Whale: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8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2755488" y="1151125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Horse: </a:t>
            </a:r>
            <a:r>
              <a:rPr b="0" i="0" lang="en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5475" y="1510450"/>
            <a:ext cx="3109351" cy="178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2200" y="3537577"/>
            <a:ext cx="4627882" cy="145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2859625" y="3321350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House sparrow: </a:t>
            </a:r>
            <a:r>
              <a:rPr b="0" i="0" lang="en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1025" y="1697988"/>
            <a:ext cx="2694275" cy="1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-208337" y="1094013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Frog: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audio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13950" y="96450"/>
            <a:ext cx="7916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species has a distinct</a:t>
            </a:r>
            <a:r>
              <a:rPr b="1" i="0" lang="en" sz="2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24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vocal sound wave</a:t>
            </a: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which can be seen through</a:t>
            </a:r>
            <a:r>
              <a:rPr b="1" i="0" lang="en" sz="2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23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spectrograms</a:t>
            </a: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5000" y="1617475"/>
            <a:ext cx="2322475" cy="1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/>
        </p:nvSpPr>
        <p:spPr>
          <a:xfrm>
            <a:off x="5689725" y="1151125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Killer Whale: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2755488" y="1151125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Horse: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5475" y="1510450"/>
            <a:ext cx="3109351" cy="178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2200" y="3537577"/>
            <a:ext cx="4627882" cy="145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2859625" y="3321350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House sparrow: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025" y="1697988"/>
            <a:ext cx="2694275" cy="1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-208337" y="1094013"/>
            <a:ext cx="3633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Frog: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613950" y="96450"/>
            <a:ext cx="7916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species has a distinct</a:t>
            </a:r>
            <a:r>
              <a:rPr b="1" i="0" lang="en" sz="2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24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vocal sound wave</a:t>
            </a: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which can be seen through</a:t>
            </a:r>
            <a:r>
              <a:rPr b="1" i="0" lang="en" sz="2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23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spectrograms</a:t>
            </a:r>
            <a:r>
              <a:rPr b="1" i="0" lang="en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2600" y="1149375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74375" y="115597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59838" y="115597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80775" y="3334377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77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4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98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EdLab</dc:creator>
</cp:coreProperties>
</file>